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8" r:id="rId6"/>
    <p:sldId id="287" r:id="rId7"/>
    <p:sldId id="282" r:id="rId8"/>
    <p:sldId id="305" r:id="rId9"/>
    <p:sldId id="306" r:id="rId10"/>
    <p:sldId id="283" r:id="rId11"/>
    <p:sldId id="308" r:id="rId12"/>
    <p:sldId id="299" r:id="rId13"/>
    <p:sldId id="304" r:id="rId14"/>
    <p:sldId id="300" r:id="rId15"/>
    <p:sldId id="307" r:id="rId16"/>
    <p:sldId id="284" r:id="rId17"/>
    <p:sldId id="292" r:id="rId18"/>
    <p:sldId id="293" r:id="rId19"/>
    <p:sldId id="294" r:id="rId20"/>
    <p:sldId id="289" r:id="rId21"/>
    <p:sldId id="295" r:id="rId22"/>
    <p:sldId id="296" r:id="rId23"/>
    <p:sldId id="285" r:id="rId24"/>
    <p:sldId id="261" r:id="rId25"/>
    <p:sldId id="263" r:id="rId26"/>
    <p:sldId id="265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586" autoAdjust="0"/>
  </p:normalViewPr>
  <p:slideViewPr>
    <p:cSldViewPr>
      <p:cViewPr varScale="1">
        <p:scale>
          <a:sx n="68" d="100"/>
          <a:sy n="68" d="100"/>
        </p:scale>
        <p:origin x="46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136" r="44180"/>
          <a:stretch>
            <a:fillRect/>
          </a:stretch>
        </p:blipFill>
        <p:spPr>
          <a:xfrm>
            <a:off x="9886950" y="1580534"/>
            <a:ext cx="5920974" cy="90136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71945"/>
            <a:ext cx="6993156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4"/>
              </a:lnSpc>
            </a:pPr>
            <a:r>
              <a:rPr lang="en-US" sz="9600" b="1" dirty="0" smtClean="0">
                <a:solidFill>
                  <a:srgbClr val="4D4A46"/>
                </a:solidFill>
                <a:latin typeface="Clear Sans Bold"/>
              </a:rPr>
              <a:t>Robotic Positioner</a:t>
            </a:r>
            <a:endParaRPr lang="en-US" sz="9600" b="1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361896"/>
            <a:ext cx="538146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764" b="0" i="0" spc="387" dirty="0">
                <a:solidFill>
                  <a:srgbClr val="4D4A46"/>
                </a:solidFill>
                <a:latin typeface="Clear Sans Thin"/>
              </a:rPr>
              <a:t>PRESENTED BY </a:t>
            </a:r>
            <a:r>
              <a:rPr lang="en-US" sz="2764" b="0" i="0" spc="387" dirty="0" smtClean="0">
                <a:solidFill>
                  <a:srgbClr val="4D4A46"/>
                </a:solidFill>
                <a:latin typeface="Clear Sans Thin"/>
              </a:rPr>
              <a:t>GROUP 5: Thomas Hu, Jordan Smith, Jason Wong</a:t>
            </a:r>
            <a:endParaRPr lang="en-US" sz="2764" b="0" i="0" spc="387" dirty="0">
              <a:solidFill>
                <a:srgbClr val="4D4A46"/>
              </a:solidFill>
              <a:latin typeface="Clear Sans Thin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12903390" y="4874195"/>
            <a:ext cx="825716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i="0" spc="160" dirty="0" smtClean="0">
                <a:solidFill>
                  <a:srgbClr val="4D4A46"/>
                </a:solidFill>
                <a:latin typeface="Clear Sans Regular"/>
              </a:rPr>
              <a:t>Add things here if needed</a:t>
            </a:r>
            <a:endParaRPr lang="en-US" sz="3200" i="0" spc="160" dirty="0">
              <a:solidFill>
                <a:srgbClr val="4D4A46"/>
              </a:solidFill>
              <a:latin typeface="Clear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ALTERNATIVES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263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Microcontroller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09901"/>
            <a:ext cx="19215639" cy="61740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03826"/>
            <a:ext cx="4238219" cy="4973282"/>
            <a:chOff x="0" y="-28575"/>
            <a:chExt cx="5650958" cy="663104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Teensy 3.6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79"/>
              <a:ext cx="5650958" cy="5386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Powerful with lots of pins and ports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Difficult setup period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Limited library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10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021080" y="3205832"/>
            <a:ext cx="4238219" cy="6704527"/>
            <a:chOff x="0" y="-28575"/>
            <a:chExt cx="5650958" cy="893936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133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TI Launchpad MSP432P401R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79"/>
              <a:ext cx="5650958" cy="769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Extensive library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Expandable memory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Limited pins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7"/>
            <a:chOff x="0" y="-28575"/>
            <a:chExt cx="5650958" cy="20143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1" y="3399621"/>
            <a:ext cx="2857500" cy="285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60" y="6243084"/>
            <a:ext cx="3378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2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212116"/>
            <a:ext cx="7658100" cy="5867967"/>
            <a:chOff x="0" y="-28575"/>
            <a:chExt cx="5650958" cy="108349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Induction Motors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95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Inexpensive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Easy to maintain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Speed control is very limited and expensive via variable frequency drive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High in rush current when heavy loaded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Requires external positioning sensors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11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5276704"/>
            <a:ext cx="8741439" cy="4541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145" y="48791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Motor Alternatives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8648700" cy="6445049"/>
            <a:chOff x="0" y="-28575"/>
            <a:chExt cx="5650958" cy="119005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 dirty="0" smtClean="0">
                  <a:solidFill>
                    <a:srgbClr val="4D4A46"/>
                  </a:solidFill>
                  <a:latin typeface="Clear Sans Regular"/>
                </a:rPr>
                <a:t>Stepper Motors</a:t>
              </a: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10655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High torque at lower speeds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Relatively simple operation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Possible to operate in closed loop feedback eliminating external sensor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Sudden drop off in torque as speeds increase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Noisy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Requires external driver</a:t>
              </a: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12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110" y="6377553"/>
            <a:ext cx="4507330" cy="35945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110" y="1636622"/>
            <a:ext cx="4432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Encoder Alternatives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44836"/>
            <a:ext cx="4238219" cy="2576779"/>
            <a:chOff x="0" y="0"/>
            <a:chExt cx="5650958" cy="34357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APPROACH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13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44836"/>
            <a:ext cx="4238219" cy="2576779"/>
            <a:chOff x="0" y="0"/>
            <a:chExt cx="5650958" cy="343570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STRATEGY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44836"/>
            <a:ext cx="4238219" cy="2576779"/>
            <a:chOff x="0" y="0"/>
            <a:chExt cx="5650958" cy="34357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TEAM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Choosing A System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3060000"/>
            <a:ext cx="19215639" cy="617220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3323136"/>
            <a:ext cx="7598451" cy="1154788"/>
            <a:chOff x="0" y="-28575"/>
            <a:chExt cx="5650958" cy="21322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9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7419"/>
              <a:ext cx="5650958" cy="2131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Employed a weighted decision matrix based on requirements and safety considerations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14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62040" y="3481939"/>
            <a:ext cx="7778210" cy="1510797"/>
            <a:chOff x="0" y="-28575"/>
            <a:chExt cx="5650958" cy="20143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79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92209"/>
              </p:ext>
            </p:extLst>
          </p:nvPr>
        </p:nvGraphicFramePr>
        <p:xfrm>
          <a:off x="8646201" y="3390698"/>
          <a:ext cx="8613099" cy="2844800"/>
        </p:xfrm>
        <a:graphic>
          <a:graphicData uri="http://schemas.openxmlformats.org/drawingml/2006/table">
            <a:tbl>
              <a:tblPr/>
              <a:tblGrid>
                <a:gridCol w="2202212"/>
                <a:gridCol w="1419204"/>
                <a:gridCol w="2153275"/>
                <a:gridCol w="1419204"/>
                <a:gridCol w="1419204"/>
              </a:tblGrid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Requirement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Weight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Arduino Uno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Teensy 3.6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Ti LaunchPad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Cost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No. GPIO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Reliability/Support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Memory Size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Compatibility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</a:tr>
              <a:tr h="2861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100.00%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2.2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66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5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SYSTEM DESIGN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15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3507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Hardware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16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97" y="1028701"/>
            <a:ext cx="12350503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58875" y="0"/>
            <a:ext cx="15629125" cy="762812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986599" y="3097679"/>
            <a:ext cx="466374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 b="0" spc="340" dirty="0" smtClean="0">
                <a:solidFill>
                  <a:srgbClr val="4D4A46"/>
                </a:solidFill>
                <a:latin typeface="Clear Sans Regular"/>
              </a:rPr>
              <a:t>Software Design</a:t>
            </a:r>
            <a:endParaRPr lang="en-US" sz="3400" b="0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416661" y="423892"/>
            <a:ext cx="11842639" cy="5108370"/>
            <a:chOff x="0" y="400050"/>
            <a:chExt cx="15790186" cy="6811160"/>
          </a:xfrm>
        </p:grpSpPr>
        <p:sp>
          <p:nvSpPr>
            <p:cNvPr id="5" name="TextBox 5"/>
            <p:cNvSpPr txBox="1"/>
            <p:nvPr/>
          </p:nvSpPr>
          <p:spPr>
            <a:xfrm>
              <a:off x="0" y="400050"/>
              <a:ext cx="15790186" cy="543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800"/>
                </a:lnSpc>
              </a:pPr>
              <a:endParaRPr lang="en-US" sz="30000" b="1" spc="-143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544361"/>
              <a:ext cx="157901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0564" y="8612328"/>
            <a:ext cx="1261873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6000" b="1" i="0" spc="150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System-Level Block Design</a:t>
            </a:r>
            <a:endParaRPr lang="en-US" sz="6000" b="1" i="0" spc="150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17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48" y="1143750"/>
            <a:ext cx="11988702" cy="53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905" y="8281837"/>
            <a:ext cx="1308439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6000" b="1" i="0" spc="171" dirty="0" smtClean="0">
                <a:solidFill>
                  <a:srgbClr val="4D4A46"/>
                </a:solidFill>
                <a:latin typeface="Clear Sans" charset="0"/>
                <a:ea typeface="Clear Sans" charset="0"/>
                <a:cs typeface="Clear Sans" charset="0"/>
              </a:rPr>
              <a:t>Subsystems</a:t>
            </a:r>
            <a:endParaRPr lang="en-US" sz="6000" b="1" i="0" spc="171" dirty="0">
              <a:solidFill>
                <a:srgbClr val="4D4A46"/>
              </a:solidFill>
              <a:latin typeface="Clear Sans" charset="0"/>
              <a:ea typeface="Clear Sans" charset="0"/>
              <a:cs typeface="Clear Sans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29820" y="1028700"/>
            <a:ext cx="6700996" cy="1731483"/>
            <a:chOff x="0" y="0"/>
            <a:chExt cx="8934662" cy="230864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MICROCONTROLLER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4945"/>
              <a:ext cx="8934662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compact integrated circuit designed to operate the motor.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58304" y="1028700"/>
            <a:ext cx="6700996" cy="1231346"/>
            <a:chOff x="0" y="0"/>
            <a:chExt cx="8934662" cy="164179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MOTOR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74945"/>
              <a:ext cx="8934662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Rotates the gearbox to do something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20119" y="4048498"/>
            <a:ext cx="6700996" cy="2231620"/>
            <a:chOff x="0" y="0"/>
            <a:chExt cx="8934662" cy="29754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spc="340" dirty="0" smtClean="0">
                  <a:solidFill>
                    <a:srgbClr val="4D4A46"/>
                  </a:solidFill>
                  <a:latin typeface="Clear Sans Regular"/>
                </a:rPr>
                <a:t>ENCODER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74945"/>
              <a:ext cx="8934662" cy="200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130" dirty="0" smtClean="0">
                  <a:solidFill>
                    <a:srgbClr val="4D4A46"/>
                  </a:solidFill>
                  <a:latin typeface="Clear Sans Thin"/>
                </a:rPr>
                <a:t>A motor mounted encoder provides closed loop feedback signals to communicate the speed and position of the motor shaft.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8999" y="4187773"/>
            <a:ext cx="235800" cy="23580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48603" y="4048498"/>
            <a:ext cx="6700996" cy="2731757"/>
            <a:chOff x="0" y="0"/>
            <a:chExt cx="8934662" cy="36423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934662" cy="70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400" b="0" spc="340" dirty="0" smtClean="0">
                  <a:solidFill>
                    <a:srgbClr val="4D4A46"/>
                  </a:solidFill>
                  <a:latin typeface="Clear Sans Regular"/>
                </a:rPr>
                <a:t>GEARBOX</a:t>
              </a:r>
              <a:endParaRPr lang="en-US" sz="3400" b="0" spc="34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4945"/>
              <a:ext cx="8934662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b="0" i="0" spc="130" dirty="0" smtClean="0">
                  <a:solidFill>
                    <a:srgbClr val="4D4A46"/>
                  </a:solidFill>
                  <a:latin typeface="Clear Sans Thin"/>
                </a:rPr>
                <a:t>A mechanical drive to step down the speed of rotation from the motor shaft to the output drive, proportionally increasing the torque.</a:t>
              </a:r>
              <a:endParaRPr lang="en-US" sz="2600" b="0" i="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47482" y="4187773"/>
            <a:ext cx="235800" cy="2358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08474" y="8112703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18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399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78876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01</a:t>
            </a:r>
          </a:p>
        </p:txBody>
      </p:sp>
      <p:sp>
        <p:nvSpPr>
          <p:cNvPr id="3" name="AutoShape 3"/>
          <p:cNvSpPr/>
          <p:nvPr/>
        </p:nvSpPr>
        <p:spPr>
          <a:xfrm>
            <a:off x="3143502" y="1028700"/>
            <a:ext cx="12021137" cy="8229600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2310326" y="4886325"/>
            <a:ext cx="78198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b="1" spc="340">
                <a:solidFill>
                  <a:srgbClr val="4D4A46"/>
                </a:solidFill>
                <a:latin typeface="Clear Sans Regular"/>
              </a:rPr>
              <a:t>TOPIC HIGHLIGHTS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96746" y="2535008"/>
            <a:ext cx="8694507" cy="4721833"/>
            <a:chOff x="0" y="-9525"/>
            <a:chExt cx="11592676" cy="629577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59267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Overview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9604"/>
              <a:ext cx="11592676" cy="461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Problem Description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Requirements Analysis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System Alternatives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i="0" spc="-30" dirty="0" smtClean="0">
                  <a:solidFill>
                    <a:srgbClr val="4D4A46"/>
                  </a:solidFill>
                  <a:latin typeface="Clear Sans Thin"/>
                </a:rPr>
                <a:t>System Design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3000" b="1" spc="-30" dirty="0" smtClean="0">
                  <a:solidFill>
                    <a:srgbClr val="4D4A46"/>
                  </a:solidFill>
                  <a:latin typeface="Clear Sans Thin"/>
                </a:rPr>
                <a:t>Q&amp;A</a:t>
              </a:r>
              <a:endParaRPr lang="en-US" sz="3000" b="1" i="0" spc="-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699" y="2929338"/>
            <a:ext cx="6625457" cy="473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Pros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Quickly prototype projects on to it</a:t>
            </a:r>
            <a:endParaRPr lang="en-US" sz="3400" b="0" spc="340" dirty="0" smtClean="0">
              <a:solidFill>
                <a:srgbClr val="4D4A46"/>
              </a:solidFill>
              <a:latin typeface="Clear Sans Regular"/>
            </a:endParaRP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Store and analyze data for a motor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Easy to use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Compatibility with motor</a:t>
            </a:r>
          </a:p>
          <a:p>
            <a:pPr marL="457200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Cons</a:t>
            </a:r>
          </a:p>
          <a:p>
            <a:pPr marL="914400" lvl="1" indent="-457200">
              <a:lnSpc>
                <a:spcPts val="4079"/>
              </a:lnSpc>
              <a:buFont typeface="Arial" charset="0"/>
              <a:buChar char="•"/>
            </a:pPr>
            <a:r>
              <a:rPr lang="en-US" sz="3400" spc="340" dirty="0" smtClean="0">
                <a:solidFill>
                  <a:srgbClr val="4D4A46"/>
                </a:solidFill>
                <a:latin typeface="Clear Sans Regular"/>
              </a:rPr>
              <a:t>Limited processing power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5645944"/>
            <a:chOff x="0" y="-9525"/>
            <a:chExt cx="8833943" cy="364337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Microcontroller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19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13" y="2517528"/>
            <a:ext cx="5213137" cy="52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6772097"/>
            <a:chOff x="0" y="-9525"/>
            <a:chExt cx="8833943" cy="9029459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Servo Motor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6155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Pros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Closed loop feedback operation.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Near constant torque within operational speeds.</a:t>
              </a: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Integrated encoder for high precision position tracking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.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Cons</a:t>
              </a: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914400" lvl="1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Expensive.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80000" y="4425597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20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0" y="190500"/>
            <a:ext cx="5208609" cy="4563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00" y="4991100"/>
            <a:ext cx="5963718" cy="46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229600"/>
            <a:ext cx="66254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b="0" spc="340">
                <a:solidFill>
                  <a:srgbClr val="4D4A46"/>
                </a:solidFill>
                <a:latin typeface="Clear Sans Regular"/>
              </a:rPr>
              <a:t>IOS APP MADE FOR CLIENT, FITNESS PALS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1556"/>
            <a:ext cx="6625457" cy="3248442"/>
            <a:chOff x="0" y="-9525"/>
            <a:chExt cx="8833943" cy="433125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Encoder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78060" y="4487510"/>
            <a:ext cx="1468797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21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6468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60398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Q&amp;A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22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003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67652" y="0"/>
            <a:ext cx="9420348" cy="10557891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553306"/>
            <a:ext cx="619653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 smtClean="0">
                <a:solidFill>
                  <a:srgbClr val="4D4A46"/>
                </a:solidFill>
                <a:latin typeface="Clear Sans Bold"/>
              </a:rPr>
              <a:t>Constraints</a:t>
            </a:r>
            <a:endParaRPr lang="en-US" sz="6000" b="1" dirty="0">
              <a:solidFill>
                <a:srgbClr val="4D4A46"/>
              </a:solidFill>
              <a:latin typeface="Clear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56431" y="1732886"/>
            <a:ext cx="6642789" cy="6821228"/>
            <a:chOff x="0" y="0"/>
            <a:chExt cx="8857052" cy="9094971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885705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INTRODUCE NEW SERVICES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1826"/>
              <a:ext cx="885705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49335"/>
              <a:ext cx="885705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EXPAND TO NEW TERRITORIES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59736"/>
              <a:ext cx="885705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727245"/>
              <a:ext cx="885705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RETAIN SATISFIED CLIENTS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37646"/>
              <a:ext cx="8857052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86009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500" y="1028700"/>
            <a:ext cx="8236800" cy="8190795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229600"/>
            <a:ext cx="66254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b="0" spc="340">
                <a:solidFill>
                  <a:srgbClr val="4D4A46"/>
                </a:solidFill>
                <a:latin typeface="Clear Sans Regular"/>
              </a:rPr>
              <a:t>IOS APP MADE FOR CLIENT, FITNESS PALS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6625457" cy="3241298"/>
            <a:chOff x="0" y="0"/>
            <a:chExt cx="8833943" cy="43217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b="1" spc="179" dirty="0">
                  <a:solidFill>
                    <a:srgbClr val="4D4A46"/>
                  </a:solidFill>
                  <a:latin typeface="Clear Sans Bold"/>
                </a:rPr>
                <a:t>CALORIE COUNTER APP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64406"/>
              <a:ext cx="8833943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9896" y="1855656"/>
            <a:ext cx="3981832" cy="692492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78060" y="4487510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>
                <a:solidFill>
                  <a:srgbClr val="4D4A46"/>
                </a:solidFill>
                <a:latin typeface="Clear Sans Bold"/>
              </a:rPr>
              <a:t>PR AND CRISIS MANAGEMENT</a:t>
            </a: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44836"/>
            <a:ext cx="4238219" cy="2576779"/>
            <a:chOff x="0" y="0"/>
            <a:chExt cx="5650958" cy="34357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APPROACH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024891" y="5344836"/>
            <a:ext cx="4238219" cy="2576779"/>
            <a:chOff x="0" y="0"/>
            <a:chExt cx="5650958" cy="343570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STRATEGY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 dirty="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44836"/>
            <a:ext cx="4238219" cy="2576779"/>
            <a:chOff x="0" y="0"/>
            <a:chExt cx="5650958" cy="34357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b="1" i="0" spc="300">
                  <a:solidFill>
                    <a:srgbClr val="4D4A46"/>
                  </a:solidFill>
                  <a:latin typeface="Clear Sans Regular"/>
                </a:rPr>
                <a:t>TEAM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0"/>
              <a:ext cx="5650958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150">
                  <a:solidFill>
                    <a:srgbClr val="4D4A46"/>
                  </a:solidFill>
                  <a:latin typeface="Clear Sans Thin"/>
                </a:rPr>
                <a:t>Presentations are tools that can be used as lectures.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68199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PROBLEM DESCRIPTION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809604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03</a:t>
            </a:r>
          </a:p>
        </p:txBody>
      </p:sp>
      <p:sp>
        <p:nvSpPr>
          <p:cNvPr id="3" name="AutoShape 3"/>
          <p:cNvSpPr/>
          <p:nvPr/>
        </p:nvSpPr>
        <p:spPr>
          <a:xfrm>
            <a:off x="9753600" y="-321367"/>
            <a:ext cx="5903118" cy="1544156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38200" y="1222789"/>
            <a:ext cx="5867400" cy="5840147"/>
            <a:chOff x="0" y="-9525"/>
            <a:chExt cx="8675959" cy="77868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8675959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b="1" spc="179" dirty="0" smtClean="0">
                  <a:solidFill>
                    <a:srgbClr val="4D4A46"/>
                  </a:solidFill>
                  <a:latin typeface="Clear Sans Bold"/>
                </a:rPr>
                <a:t>Problem Definition</a:t>
              </a:r>
              <a:endParaRPr lang="en-US" sz="6000" b="1" spc="179" dirty="0">
                <a:solidFill>
                  <a:srgbClr val="4D4A46"/>
                </a:solidFill>
                <a:latin typeface="Clear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04" y="3160689"/>
              <a:ext cx="7460078" cy="461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A device which can be used to rotate equipment for welding, blasting, painting, or finishing that can be mounted to their existing rotator frames.</a:t>
              </a:r>
            </a:p>
          </p:txBody>
        </p:sp>
      </p:grpSp>
      <p:pic>
        <p:nvPicPr>
          <p:cNvPr id="1026" name="Picture 2" descr="http://www.cairncross.uk.com/images/390.jpg?crc=2329724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059" y="1241839"/>
            <a:ext cx="9220200" cy="69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Why is this important?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047699"/>
            <a:ext cx="7277100" cy="2885405"/>
            <a:chOff x="0" y="-28575"/>
            <a:chExt cx="5650958" cy="105248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05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Advancing mechanical machines forward with electronics.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spc="150" dirty="0" smtClean="0">
                  <a:solidFill>
                    <a:srgbClr val="4D4A46"/>
                  </a:solidFill>
                  <a:latin typeface="Clear Sans Thin"/>
                </a:rPr>
                <a:t>Provides a safer environment for the users.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1" i="0" spc="150" dirty="0" smtClean="0">
                  <a:solidFill>
                    <a:srgbClr val="4D4A46"/>
                  </a:solidFill>
                  <a:latin typeface="Clear Sans Thin"/>
                </a:rPr>
                <a:t>Improves efficiency.</a:t>
              </a:r>
              <a:endParaRPr lang="en-US" sz="3000" b="1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79" y="3598009"/>
            <a:ext cx="7860404" cy="58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Problem Statement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5323404"/>
            <a:ext cx="16230600" cy="2215991"/>
            <a:chOff x="0" y="-28575"/>
            <a:chExt cx="5650958" cy="14458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650958" cy="144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800" spc="150" dirty="0" smtClean="0">
                  <a:solidFill>
                    <a:srgbClr val="4D4A46"/>
                  </a:solidFill>
                  <a:latin typeface="Clear Sans Thin"/>
                </a:rPr>
                <a:t>“There exists a need for a low cost system that can electrically rotate a load for welding applications to increase efficiency and safety.”</a:t>
              </a:r>
              <a:endParaRPr lang="en-US" sz="48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1081" y="5323405"/>
            <a:ext cx="4238219" cy="1510798"/>
            <a:chOff x="0" y="-28575"/>
            <a:chExt cx="5650958" cy="20143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16381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19121" y="-340382"/>
            <a:ext cx="9771231" cy="109487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71247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340" dirty="0" smtClean="0">
                <a:solidFill>
                  <a:srgbClr val="4D4A46"/>
                </a:solidFill>
                <a:latin typeface="Clear Sans Regular"/>
              </a:rPr>
              <a:t>REQUIREMENTS ANALYSIS</a:t>
            </a:r>
            <a:endParaRPr lang="en-US" sz="6000" b="1" spc="340" dirty="0">
              <a:solidFill>
                <a:srgbClr val="4D4A46"/>
              </a:solidFill>
              <a:latin typeface="Clear Sans Regula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4591" y="2553436"/>
            <a:ext cx="7118892" cy="5132614"/>
            <a:chOff x="0" y="-66675"/>
            <a:chExt cx="9491856" cy="68434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49185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800"/>
                </a:lnSpc>
              </a:pPr>
              <a:endParaRPr lang="en-US" sz="6000" b="0" i="0" spc="179" dirty="0">
                <a:solidFill>
                  <a:srgbClr val="4D4A46"/>
                </a:solidFill>
                <a:latin typeface="Clear Sans Thin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09960"/>
              <a:ext cx="94918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06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7465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Design Requirements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09648" y="4502931"/>
            <a:ext cx="8210551" cy="4526769"/>
            <a:chOff x="-1" y="-28575"/>
            <a:chExt cx="5650959" cy="9697912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5781"/>
              <a:ext cx="5650958" cy="9613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b="0" i="0" spc="150" dirty="0" smtClean="0">
                  <a:solidFill>
                    <a:srgbClr val="4D4A46"/>
                  </a:solidFill>
                  <a:latin typeface="Clear Sans Thin"/>
                </a:rPr>
                <a:t>The system must rotate a load 360 around a horizontal axis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Be able to recall and rotate to 4 different angle positions (physical buttons &amp; E-stop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Must be able to support up to max load of 500 kilograms (kg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speed of the rotations must be 1-5 rpm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3664" y="4542306"/>
            <a:ext cx="7504689" cy="4039567"/>
            <a:chOff x="0" y="-398779"/>
            <a:chExt cx="5650958" cy="53860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98779"/>
              <a:ext cx="5650958" cy="5386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system shall be built using two “A” frame supports provided by the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client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Total cost of the system components must not exceed $10,000 Canadian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Dollars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All components used are RoHS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compliant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9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50565"/>
            <a:ext cx="1298318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79" dirty="0" smtClean="0">
                <a:solidFill>
                  <a:srgbClr val="4D4A46"/>
                </a:solidFill>
                <a:latin typeface="Clear Sans Bold"/>
              </a:rPr>
              <a:t>Requirements Justification</a:t>
            </a:r>
            <a:endParaRPr lang="en-US" sz="6000" b="1" spc="179" dirty="0">
              <a:solidFill>
                <a:srgbClr val="4D4A46"/>
              </a:solidFill>
              <a:latin typeface="Clear Sans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-463820" y="4008151"/>
            <a:ext cx="19215639" cy="5250149"/>
          </a:xfrm>
          <a:prstGeom prst="rect">
            <a:avLst/>
          </a:prstGeom>
          <a:solidFill>
            <a:srgbClr val="E4D4C5">
              <a:alpha val="34901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009648" y="4502931"/>
            <a:ext cx="8210551" cy="5225956"/>
            <a:chOff x="-1" y="-28575"/>
            <a:chExt cx="5650959" cy="136792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5781"/>
              <a:ext cx="5650958" cy="13594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Device enclosure requirement 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Operating in an industrial environment</a:t>
              </a:r>
              <a:endParaRPr lang="en-US" sz="300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Must be able to support up to max load of 500 kilograms (kg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)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speed of the rotations must be 1-5 rpm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 smtClean="0">
                <a:solidFill>
                  <a:srgbClr val="4D4A46"/>
                </a:solidFill>
                <a:latin typeface="Clear Sans Thin"/>
              </a:endParaRP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90503" y="1380702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 smtClean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08</a:t>
            </a:r>
            <a:endParaRPr lang="en-US" sz="10000" spc="-900" dirty="0">
              <a:solidFill>
                <a:srgbClr val="E4D4C5">
                  <a:alpha val="69804"/>
                </a:srgbClr>
              </a:solidFill>
              <a:latin typeface="Clear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024891" y="5323405"/>
            <a:ext cx="4238219" cy="1510797"/>
            <a:chOff x="0" y="-28575"/>
            <a:chExt cx="5650958" cy="20143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16380"/>
              <a:ext cx="5650958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b="0" i="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3664" y="4542306"/>
            <a:ext cx="7504689" cy="4039567"/>
            <a:chOff x="0" y="-398779"/>
            <a:chExt cx="5650958" cy="53860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509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i="0" spc="300" dirty="0">
                <a:solidFill>
                  <a:srgbClr val="4D4A46"/>
                </a:solidFill>
                <a:latin typeface="Clear Sans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98779"/>
              <a:ext cx="5650958" cy="5386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The system shall be built using two “A” frame supports provided by the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client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Total cost of the system components must not exceed $10,000 Canadian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Dollars</a:t>
              </a:r>
            </a:p>
            <a:p>
              <a:pPr marL="457200" indent="-457200">
                <a:lnSpc>
                  <a:spcPts val="4500"/>
                </a:lnSpc>
                <a:buFont typeface="Arial" charset="0"/>
                <a:buChar char="•"/>
              </a:pPr>
              <a:r>
                <a:rPr lang="en-US" sz="3000" spc="150" dirty="0">
                  <a:solidFill>
                    <a:srgbClr val="4D4A46"/>
                  </a:solidFill>
                  <a:latin typeface="Clear Sans Thin"/>
                </a:rPr>
                <a:t>All components used are RoHS </a:t>
              </a:r>
              <a:r>
                <a:rPr lang="en-US" sz="3000" spc="150" dirty="0" smtClean="0">
                  <a:solidFill>
                    <a:srgbClr val="4D4A46"/>
                  </a:solidFill>
                  <a:latin typeface="Clear Sans Thin"/>
                </a:rPr>
                <a:t>compliant</a:t>
              </a:r>
              <a:endParaRPr lang="en-US" sz="3000" spc="15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9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748</Words>
  <Application>Microsoft Macintosh PowerPoint</Application>
  <PresentationFormat>Custom</PresentationFormat>
  <Paragraphs>199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Clear Sans</vt:lpstr>
      <vt:lpstr>Clear Sans Bold</vt:lpstr>
      <vt:lpstr>Clear Sans Regular</vt:lpstr>
      <vt:lpstr>Clear Sans Thin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Minimalist Condensed Font Professional Presentation</dc:title>
  <cp:lastModifiedBy>Jason</cp:lastModifiedBy>
  <cp:revision>66</cp:revision>
  <dcterms:created xsi:type="dcterms:W3CDTF">2006-08-16T00:00:00Z</dcterms:created>
  <dcterms:modified xsi:type="dcterms:W3CDTF">2019-11-19T03:31:53Z</dcterms:modified>
  <dc:identifier>DADpg5tA-2Q</dc:identifier>
</cp:coreProperties>
</file>